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4"/>
  </p:notesMasterIdLst>
  <p:handoutMasterIdLst>
    <p:handoutMasterId r:id="rId35"/>
  </p:handoutMasterIdLst>
  <p:sldIdLst>
    <p:sldId id="256" r:id="rId2"/>
    <p:sldId id="423" r:id="rId3"/>
    <p:sldId id="447" r:id="rId4"/>
    <p:sldId id="446" r:id="rId5"/>
    <p:sldId id="429" r:id="rId6"/>
    <p:sldId id="431" r:id="rId7"/>
    <p:sldId id="432" r:id="rId8"/>
    <p:sldId id="259" r:id="rId9"/>
    <p:sldId id="434" r:id="rId10"/>
    <p:sldId id="264" r:id="rId11"/>
    <p:sldId id="435" r:id="rId12"/>
    <p:sldId id="436" r:id="rId13"/>
    <p:sldId id="428" r:id="rId14"/>
    <p:sldId id="471" r:id="rId15"/>
    <p:sldId id="472" r:id="rId16"/>
    <p:sldId id="443" r:id="rId17"/>
    <p:sldId id="444" r:id="rId18"/>
    <p:sldId id="442" r:id="rId19"/>
    <p:sldId id="445" r:id="rId20"/>
    <p:sldId id="473" r:id="rId21"/>
    <p:sldId id="470" r:id="rId22"/>
    <p:sldId id="427" r:id="rId23"/>
    <p:sldId id="433" r:id="rId24"/>
    <p:sldId id="437" r:id="rId25"/>
    <p:sldId id="438" r:id="rId26"/>
    <p:sldId id="439" r:id="rId27"/>
    <p:sldId id="466" r:id="rId28"/>
    <p:sldId id="462" r:id="rId29"/>
    <p:sldId id="467" r:id="rId30"/>
    <p:sldId id="464" r:id="rId31"/>
    <p:sldId id="465" r:id="rId32"/>
    <p:sldId id="42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205" autoAdjust="0"/>
    <p:restoredTop sz="92239" autoAdjust="0"/>
  </p:normalViewPr>
  <p:slideViewPr>
    <p:cSldViewPr snapToGrid="0" snapToObjects="1">
      <p:cViewPr varScale="1">
        <p:scale>
          <a:sx n="81" d="100"/>
          <a:sy n="81" d="100"/>
        </p:scale>
        <p:origin x="200" y="5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PPAD</a:t>
            </a:r>
            <a:r>
              <a:rPr lang="en-US" baseline="0" dirty="0"/>
              <a:t> could be P, even if P \</a:t>
            </a:r>
            <a:r>
              <a:rPr lang="en-US" baseline="0" dirty="0" err="1"/>
              <a:t>neq</a:t>
            </a:r>
            <a:r>
              <a:rPr lang="en-US" baseline="0" dirty="0"/>
              <a:t> NP – that is, PPAD-complete weaker than NP-complete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48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F858FF0-EAE7-C048-9B5B-88259CF311F3}" type="slidenum">
              <a:rPr lang="en-US" altLang="ko-KR" sz="1200"/>
              <a:pPr eaLnBrk="1" hangingPunct="1"/>
              <a:t>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855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Positive definite:  z’</a:t>
            </a:r>
            <a:r>
              <a:rPr lang="en-US" baseline="0" dirty="0"/>
              <a:t> Q z &gt; 0   for all </a:t>
            </a:r>
            <a:r>
              <a:rPr lang="en-US" baseline="0"/>
              <a:t>non-trivial z     aka     all positive eigenvalues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07C83-8624-B147-835E-79D08D7365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line is for the first constraint</a:t>
            </a:r>
          </a:p>
          <a:p>
            <a:r>
              <a:rPr lang="en-US" dirty="0"/>
              <a:t>And the</a:t>
            </a:r>
            <a:r>
              <a:rPr lang="en-US" baseline="0" dirty="0"/>
              <a:t> green line is the second constraint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payoff matrix with elements that are positive for</a:t>
            </a:r>
            <a:r>
              <a:rPr lang="en-US" baseline="0" dirty="0"/>
              <a:t> Row negative for 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8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Problems come up a lot in power generation optimization for utility companies and finance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 is symmetric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7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AAAI Tutorial - Feb 8,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8" Type="http://schemas.openxmlformats.org/officeDocument/2006/relationships/image" Target="../media/image48.png"/><Relationship Id="rId7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png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11" Type="http://schemas.openxmlformats.org/officeDocument/2006/relationships/image" Target="../media/image41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19" Type="http://schemas.openxmlformats.org/officeDocument/2006/relationships/image" Target="../media/image50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1.tif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#8 – 02/20/2020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9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003"/>
            <a:ext cx="5791200" cy="1371600"/>
          </a:xfrm>
        </p:spPr>
        <p:txBody>
          <a:bodyPr/>
          <a:lstStyle/>
          <a:p>
            <a:r>
              <a:rPr lang="en-US" dirty="0"/>
              <a:t>Feasible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3049"/>
            <a:ext cx="7620000" cy="4373563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tx2"/>
                </a:solidFill>
              </a:rPr>
              <a:t>feasible region</a:t>
            </a:r>
            <a:r>
              <a:rPr lang="en-US" sz="2000" dirty="0"/>
              <a:t> is defined by the set of </a:t>
            </a:r>
            <a:r>
              <a:rPr lang="en-US" sz="2000" dirty="0">
                <a:solidFill>
                  <a:schemeClr val="tx2"/>
                </a:solidFill>
              </a:rPr>
              <a:t>constraints</a:t>
            </a:r>
            <a:r>
              <a:rPr lang="en-US" sz="2000" dirty="0"/>
              <a:t> of the problem, which is all the possible points that satisfy the all the constraints.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0" y="2971798"/>
            <a:ext cx="3733800" cy="342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91512"/>
      </p:ext>
    </p:extLst>
  </p:cSld>
  <p:clrMapOvr>
    <a:masterClrMapping/>
  </p:clrMapOvr>
  <p:transition advTm="328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LP: Example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make reproductions of two paintings: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sells for $30, painting 2 sells for $20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requires 4 units of blue, 1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2 requires 2 blue, 2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have 16 units blue, 8 green, 5 red</a:t>
            </a:r>
          </a:p>
        </p:txBody>
      </p:sp>
      <p:pic>
        <p:nvPicPr>
          <p:cNvPr id="225285" name="Picture 5" descr="4blue1green1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349" y="2154985"/>
            <a:ext cx="1571625" cy="175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6" name="Picture 6" descr="2blue2green1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2485" y="2110161"/>
            <a:ext cx="1610846" cy="179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64396" y="3185160"/>
            <a:ext cx="27671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US" altLang="en-US" sz="2400" i="1" dirty="0"/>
              <a:t>maximize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660066"/>
                </a:solidFill>
              </a:rPr>
              <a:t>3x + 2y</a:t>
            </a:r>
          </a:p>
          <a:p>
            <a:pPr algn="r">
              <a:buClr>
                <a:schemeClr val="tx1"/>
              </a:buClr>
            </a:pPr>
            <a:r>
              <a:rPr lang="en-US" altLang="en-US" sz="2400" i="1" dirty="0"/>
              <a:t>subject to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chemeClr val="accent2"/>
                </a:solidFill>
              </a:rPr>
              <a:t>4x + 2y ≤ 16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008000"/>
                </a:solidFill>
              </a:rPr>
              <a:t>x + 2y ≤ 8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800000"/>
                </a:solidFill>
              </a:rPr>
              <a:t>x + y ≤ 5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x ≥ 0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y ≥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5754" y="5978769"/>
            <a:ext cx="226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Objective ???????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81669" y="5978769"/>
            <a:ext cx="24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Constraints ???????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09816-B510-B047-A356-9A4FB51C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Solving the linear program graphically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16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  <a:p>
            <a:endParaRPr lang="en-US" dirty="0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14140" y="480032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314140" y="6020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4633632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66877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6703919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774606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226319" name="Line 15"/>
          <p:cNvSpPr>
            <a:spLocks noChangeShapeType="1"/>
          </p:cNvSpPr>
          <p:nvPr/>
        </p:nvSpPr>
        <p:spPr bwMode="auto">
          <a:xfrm>
            <a:off x="3758173" y="1905000"/>
            <a:ext cx="2071687" cy="419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0" name="Line 16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1" name="Line 17"/>
          <p:cNvSpPr>
            <a:spLocks noChangeShapeType="1"/>
          </p:cNvSpPr>
          <p:nvPr/>
        </p:nvSpPr>
        <p:spPr bwMode="auto">
          <a:xfrm>
            <a:off x="3758173" y="3353361"/>
            <a:ext cx="2588559" cy="274264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2" name="Line 18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3" name="Line 19"/>
          <p:cNvSpPr>
            <a:spLocks noChangeShapeType="1"/>
          </p:cNvSpPr>
          <p:nvPr/>
        </p:nvSpPr>
        <p:spPr bwMode="auto">
          <a:xfrm flipH="1" flipV="1">
            <a:off x="3758173" y="2819681"/>
            <a:ext cx="2071687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4" name="Line 20"/>
          <p:cNvSpPr>
            <a:spLocks noChangeShapeType="1"/>
          </p:cNvSpPr>
          <p:nvPr/>
        </p:nvSpPr>
        <p:spPr bwMode="auto">
          <a:xfrm flipH="1">
            <a:off x="5311589" y="4343681"/>
            <a:ext cx="960904" cy="5336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5" name="Text Box 21"/>
          <p:cNvSpPr txBox="1">
            <a:spLocks noChangeArrowheads="1"/>
          </p:cNvSpPr>
          <p:nvPr/>
        </p:nvSpPr>
        <p:spPr bwMode="auto">
          <a:xfrm>
            <a:off x="6125416" y="3810000"/>
            <a:ext cx="1861577" cy="6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solution: x=3, y=2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CABC-D8D8-7B47-B94E-5BA9C3A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9" grpId="0" animBg="1"/>
      <p:bldP spid="226320" grpId="0" animBg="1"/>
      <p:bldP spid="226321" grpId="0" animBg="1"/>
      <p:bldP spid="226322" grpId="0" animBg="1"/>
      <p:bldP spid="226323" grpId="0" animBg="1"/>
      <p:bldP spid="226324" grpId="0" animBg="1"/>
      <p:bldP spid="2263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4793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Mixed Nash Equilibrium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Even if I know your strategy</a:t>
            </a:r>
            <a:r>
              <a:rPr lang="en-US" b="0" dirty="0"/>
              <a:t>, in equilibrium I don’t deviate</a:t>
            </a:r>
          </a:p>
          <a:p>
            <a:r>
              <a:rPr lang="en-US" dirty="0"/>
              <a:t>Given a payoff matrix 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Row announces strategy &lt;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&gt;, then Col gets expected payoffs:</a:t>
            </a:r>
          </a:p>
          <a:p>
            <a:r>
              <a:rPr lang="en-US" dirty="0"/>
              <a:t>	E[“Morality”] = 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</a:p>
          <a:p>
            <a:r>
              <a:rPr lang="en-US" dirty="0"/>
              <a:t>	E[“Tax-Cuts”] = 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endParaRPr lang="en-US" i="1" dirty="0"/>
          </a:p>
          <a:p>
            <a:r>
              <a:rPr lang="en-US" dirty="0"/>
              <a:t>So Col will best respond with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76286"/>
              </p:ext>
            </p:extLst>
          </p:nvPr>
        </p:nvGraphicFramePr>
        <p:xfrm>
          <a:off x="1369256" y="330910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Tax-Cuts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+3,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</a:t>
                      </a:r>
                      <a:r>
                        <a:rPr lang="en-US" baseline="0" dirty="0"/>
                        <a:t> +1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 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+1,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9636" y="4396687"/>
            <a:ext cx="364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[Example from </a:t>
            </a:r>
            <a:r>
              <a:rPr lang="en-US" sz="1400" i="1" dirty="0" err="1"/>
              <a:t>Daskalakis</a:t>
            </a:r>
            <a:r>
              <a:rPr lang="en-US" sz="1400" i="1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3F87-C174-864C-9332-F68B394C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5148"/>
          </a:xfrm>
        </p:spPr>
        <p:txBody>
          <a:bodyPr>
            <a:normAutofit/>
          </a:bodyPr>
          <a:lstStyle/>
          <a:p>
            <a:r>
              <a:rPr lang="en-US" dirty="0"/>
              <a:t>But if Col gets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then Row gets -max(-3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= min(</a:t>
            </a:r>
            <a:r>
              <a:rPr lang="is-IS" dirty="0"/>
              <a:t>…)</a:t>
            </a:r>
            <a:endParaRPr lang="en-US" dirty="0"/>
          </a:p>
          <a:p>
            <a:r>
              <a:rPr lang="en-US" dirty="0"/>
              <a:t>So, if Row </a:t>
            </a:r>
            <a:r>
              <a:rPr lang="en-US" dirty="0">
                <a:solidFill>
                  <a:schemeClr val="tx2"/>
                </a:solidFill>
              </a:rPr>
              <a:t>must </a:t>
            </a:r>
            <a:r>
              <a:rPr lang="en-US" dirty="0"/>
              <a:t>announce, she will choose the strategy:</a:t>
            </a:r>
          </a:p>
          <a:p>
            <a:r>
              <a:rPr lang="en-US" dirty="0"/>
              <a:t>	&lt;x1, x2&gt; = </a:t>
            </a:r>
            <a:r>
              <a:rPr lang="en-US" dirty="0" err="1"/>
              <a:t>arg</a:t>
            </a:r>
            <a:r>
              <a:rPr lang="en-US" dirty="0"/>
              <a:t> max min(3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This is just an LP:</a:t>
            </a:r>
          </a:p>
          <a:p>
            <a:r>
              <a:rPr lang="en-US" dirty="0"/>
              <a:t>	maximize	z</a:t>
            </a:r>
          </a:p>
          <a:p>
            <a:r>
              <a:rPr lang="en-US" dirty="0"/>
              <a:t>	such that	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x</a:t>
            </a:r>
            <a:r>
              <a:rPr lang="en-US" i="1" baseline="-25000" dirty="0"/>
              <a:t>1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dirty="0"/>
              <a:t>1</a:t>
            </a:r>
          </a:p>
          <a:p>
            <a:r>
              <a:rPr lang="en-US" dirty="0"/>
              <a:t>			</a:t>
            </a:r>
            <a:r>
              <a:rPr lang="en-US" i="1" dirty="0"/>
              <a:t> 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</a:t>
            </a:r>
            <a:r>
              <a:rPr lang="en-US" dirty="0"/>
              <a:t>0</a:t>
            </a:r>
          </a:p>
          <a:p>
            <a:r>
              <a:rPr lang="en-US" dirty="0"/>
              <a:t>So Row player is</a:t>
            </a:r>
            <a:r>
              <a:rPr lang="en-US" dirty="0">
                <a:solidFill>
                  <a:schemeClr val="tx2"/>
                </a:solidFill>
              </a:rPr>
              <a:t> guaranteed to get at least z</a:t>
            </a:r>
            <a:endParaRPr lang="is-I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5CAE-23E6-5749-94E3-ED9F2892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set up the same LP for the Col player, to get general LPs:</a:t>
            </a:r>
          </a:p>
          <a:p>
            <a:r>
              <a:rPr lang="en-US" dirty="0"/>
              <a:t>max	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			min	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-25000" dirty="0"/>
          </a:p>
          <a:p>
            <a:r>
              <a:rPr lang="en-US" dirty="0" err="1"/>
              <a:t>s.t.</a:t>
            </a:r>
            <a:r>
              <a:rPr lang="en-US" dirty="0"/>
              <a:t>	(</a:t>
            </a:r>
            <a:r>
              <a:rPr lang="en-US" dirty="0" err="1"/>
              <a:t>xA</a:t>
            </a:r>
            <a:r>
              <a:rPr lang="en-US" dirty="0"/>
              <a:t>)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   for all </a:t>
            </a:r>
            <a:r>
              <a:rPr lang="en-US" i="1" dirty="0"/>
              <a:t>j</a:t>
            </a:r>
            <a:r>
              <a:rPr lang="en-US" dirty="0"/>
              <a:t>		</a:t>
            </a:r>
            <a:r>
              <a:rPr lang="en-US" dirty="0" err="1"/>
              <a:t>s.t.</a:t>
            </a:r>
            <a:r>
              <a:rPr lang="en-US" dirty="0"/>
              <a:t>	(Ay)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r>
              <a:rPr lang="en-US" dirty="0"/>
              <a:t>     for all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	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x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= 1				</a:t>
            </a:r>
            <a:r>
              <a:rPr lang="el-GR" altLang="en-US" dirty="0">
                <a:ea typeface="Times New Roman" charset="0"/>
                <a:cs typeface="Times New Roman" charset="0"/>
              </a:rPr>
              <a:t> Σ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 err="1">
                <a:ea typeface="Times New Roman" charset="0"/>
                <a:cs typeface="Times New Roman" charset="0"/>
              </a:rPr>
              <a:t>y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= 1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	x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				y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</a:t>
            </a:r>
            <a:endParaRPr lang="en-US" dirty="0"/>
          </a:p>
          <a:p>
            <a:r>
              <a:rPr lang="en-US" dirty="0"/>
              <a:t>Know: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gets at least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if Col plays equilibrium response to announced strategy (has no incentive to deviate, loses exactly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gets at most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if Row plays equilibrium response to announced strategy (has no incentive to deviate, gains exactly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= z*)</a:t>
            </a:r>
          </a:p>
          <a:p>
            <a:r>
              <a:rPr lang="en-US" dirty="0"/>
              <a:t>So these form an equilibrium: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 =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since: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cannot increase gain due to Col being guaranteed max loss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endParaRPr lang="en-US" b="0" baseline="-250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cannot decrease loss due to Row being guaranteed min gain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6933-580A-3747-A1E5-7217C9FA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077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</p:nvPr>
        </p:nvGraphicFramePr>
        <p:xfrm>
          <a:off x="6359369" y="810331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296515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016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123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4467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used in Market Design &amp; Resource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029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want the best outcome from a set of outcomes.</a:t>
            </a:r>
          </a:p>
          <a:p>
            <a:r>
              <a:rPr lang="en-US" dirty="0"/>
              <a:t>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Quadratic programming</a:t>
            </a:r>
          </a:p>
          <a:p>
            <a:r>
              <a:rPr lang="en-US" dirty="0"/>
              <a:t>Nonconvex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quadratic programming</a:t>
            </a:r>
          </a:p>
          <a:p>
            <a:r>
              <a:rPr lang="en-US" dirty="0"/>
              <a:t>Incomplete heuristic &amp; greedy methods</a:t>
            </a:r>
          </a:p>
          <a:p>
            <a:endParaRPr lang="en-US" dirty="0"/>
          </a:p>
          <a:p>
            <a:r>
              <a:rPr lang="en-US" dirty="0"/>
              <a:t>Care about </a:t>
            </a:r>
            <a:r>
              <a:rPr lang="en-US" dirty="0">
                <a:solidFill>
                  <a:schemeClr val="tx2"/>
                </a:solidFill>
              </a:rPr>
              <a:t>maximization</a:t>
            </a:r>
            <a:r>
              <a:rPr lang="en-US" dirty="0"/>
              <a:t> (social welfare, profit), </a:t>
            </a:r>
            <a:r>
              <a:rPr lang="en-US" dirty="0">
                <a:solidFill>
                  <a:schemeClr val="tx2"/>
                </a:solidFill>
              </a:rPr>
              <a:t>minimization</a:t>
            </a:r>
            <a:r>
              <a:rPr lang="en-US" dirty="0"/>
              <a:t> (regret, loss), or simple </a:t>
            </a:r>
            <a:r>
              <a:rPr lang="en-US" dirty="0">
                <a:solidFill>
                  <a:schemeClr val="tx2"/>
                </a:solidFill>
              </a:rPr>
              <a:t>feasibility</a:t>
            </a:r>
            <a:r>
              <a:rPr lang="en-US" dirty="0"/>
              <a:t> (does a stable matching with couples exist?)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D7ED6-A087-474D-B261-B2B1BFD3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/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464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LP Example: Correlated Equilibria For N Players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91548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</a:t>
            </a:r>
            <a:r>
              <a:rPr lang="en-US" altLang="en-US" b="0" dirty="0">
                <a:solidFill>
                  <a:schemeClr val="tx2"/>
                </a:solidFill>
              </a:rPr>
              <a:t>correlated equilibrium</a:t>
            </a:r>
            <a:r>
              <a:rPr lang="en-US" altLang="en-US" b="0" dirty="0"/>
              <a:t> is a distribution over pure-strategy profiles so that every player wants to follow the recommendation of the arbitrator</a:t>
            </a:r>
          </a:p>
          <a:p>
            <a:endParaRPr lang="en-US" altLang="en-US" dirty="0"/>
          </a:p>
          <a:p>
            <a:r>
              <a:rPr lang="en-US" altLang="en-US" dirty="0"/>
              <a:t>Variables are now </a:t>
            </a:r>
            <a:r>
              <a:rPr lang="en-US" altLang="en-US" dirty="0" err="1"/>
              <a:t>p</a:t>
            </a:r>
            <a:r>
              <a:rPr lang="en-US" altLang="en-US" baseline="-25000" dirty="0" err="1"/>
              <a:t>s</a:t>
            </a:r>
            <a:r>
              <a:rPr lang="en-US" altLang="en-US" dirty="0"/>
              <a:t> where s is a profile of pure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Can enumerate!  E.g., p</a:t>
            </a:r>
            <a:r>
              <a:rPr lang="en-US" altLang="en-US" baseline="-25000" dirty="0"/>
              <a:t>{Row=Dodge, Col=Straight}</a:t>
            </a:r>
            <a:r>
              <a:rPr lang="en-US" altLang="en-US" dirty="0"/>
              <a:t> = 0.3</a:t>
            </a:r>
          </a:p>
          <a:p>
            <a:endParaRPr lang="en-US" altLang="en-US" dirty="0"/>
          </a:p>
          <a:p>
            <a:r>
              <a:rPr lang="en-US" altLang="en-US" dirty="0"/>
              <a:t>maximize </a:t>
            </a:r>
            <a:r>
              <a:rPr lang="en-US" altLang="en-US" dirty="0">
                <a:solidFill>
                  <a:schemeClr val="tx2"/>
                </a:solidFill>
              </a:rPr>
              <a:t>whatever you like (e.g., social welfare)</a:t>
            </a:r>
          </a:p>
          <a:p>
            <a:r>
              <a:rPr lang="en-US" altLang="en-US" dirty="0"/>
              <a:t>subject to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for any </a:t>
            </a:r>
            <a:r>
              <a:rPr lang="en-US" altLang="en-US" b="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≥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’,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</a:t>
            </a:r>
            <a:endParaRPr lang="en-US" altLang="en-US" b="0" baseline="-25000" dirty="0">
              <a:ea typeface="Times New Roman" charset="0"/>
              <a:cs typeface="Times New Roman" charset="0"/>
            </a:endParaRPr>
          </a:p>
          <a:p>
            <a:pPr marL="160020" indent="-342900">
              <a:buFont typeface="Arial" charset="0"/>
              <a:buChar char="•"/>
            </a:pP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p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= 1</a:t>
            </a:r>
          </a:p>
          <a:p>
            <a:pPr marL="160020" indent="-342900">
              <a:buFont typeface="Arial" charset="0"/>
              <a:buChar char="•"/>
            </a:pPr>
            <a:endParaRPr lang="en-US" altLang="en-US" b="0" dirty="0"/>
          </a:p>
          <a:p>
            <a:r>
              <a:rPr lang="en-US" altLang="en-US" b="0" dirty="0"/>
              <a:t>(Minor aside: this has #variables exponential in the input; the dual just has #constraints exponential, though, so ellipsoid solves in PTIME.)</a:t>
            </a:r>
          </a:p>
          <a:p>
            <a:endParaRPr lang="en-US" alt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7465B-53E5-C44A-9D3D-128E149B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9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 “QP” is an optimization problem with a quadratic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 charset="2"/>
              </a:rPr>
              <a:t>Quadratic functions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convex </a:t>
            </a:r>
            <a:r>
              <a:rPr lang="en-US" b="0" dirty="0">
                <a:sym typeface="Wingdings"/>
              </a:rPr>
              <a:t>(“looks like a cup”)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Feasibility polytope also convex</a:t>
            </a:r>
          </a:p>
          <a:p>
            <a:r>
              <a:rPr lang="en-US" dirty="0">
                <a:sym typeface="Wingdings"/>
              </a:rPr>
              <a:t>Can also have </a:t>
            </a:r>
            <a:r>
              <a:rPr lang="en-US" dirty="0" err="1">
                <a:sym typeface="Wingdings"/>
              </a:rPr>
              <a:t>quadratically</a:t>
            </a:r>
            <a:r>
              <a:rPr lang="en-US" dirty="0">
                <a:sym typeface="Wingdings"/>
              </a:rPr>
              <a:t>-constrained QPs, </a:t>
            </a:r>
            <a:r>
              <a:rPr lang="en-US" dirty="0" err="1">
                <a:sym typeface="Wingdings"/>
              </a:rPr>
              <a:t>etc</a:t>
            </a:r>
            <a:endParaRPr lang="en-US" dirty="0">
              <a:sym typeface="Wingdings"/>
            </a:endParaRPr>
          </a:p>
          <a:p>
            <a:r>
              <a:rPr lang="en-US" altLang="ko-KR" dirty="0"/>
              <a:t>General objective:</a:t>
            </a:r>
            <a:r>
              <a:rPr lang="en-US" altLang="ko-KR" b="0" dirty="0"/>
              <a:t>  min/max  	</a:t>
            </a:r>
            <a:r>
              <a:rPr lang="en-US" altLang="ko-KR" dirty="0" err="1"/>
              <a:t>x</a:t>
            </a:r>
            <a:r>
              <a:rPr lang="en-US" altLang="ko-KR" b="0" i="1" dirty="0" err="1"/>
              <a:t>Q</a:t>
            </a:r>
            <a:r>
              <a:rPr lang="en-US" altLang="ko-KR" dirty="0" err="1"/>
              <a:t>x</a:t>
            </a:r>
            <a:r>
              <a:rPr lang="en-US" altLang="ko-KR" dirty="0"/>
              <a:t> + </a:t>
            </a:r>
            <a:r>
              <a:rPr lang="en-US" altLang="ko-KR" dirty="0" err="1"/>
              <a:t>c</a:t>
            </a:r>
            <a:r>
              <a:rPr lang="en-US" altLang="ko-KR" b="0" baseline="30000" dirty="0" err="1"/>
              <a:t>T</a:t>
            </a:r>
            <a:r>
              <a:rPr lang="en-US" altLang="ko-KR" dirty="0" err="1"/>
              <a:t>x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Sometimes these problems are easy to solve: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positive definite, solvable in polynomial time</a:t>
            </a:r>
          </a:p>
          <a:p>
            <a:r>
              <a:rPr lang="en-US" dirty="0">
                <a:sym typeface="Wingdings"/>
              </a:rPr>
              <a:t>Sometimes they’re not: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in indefinite, the problem is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non-convex</a:t>
            </a:r>
            <a:r>
              <a:rPr lang="en-US" b="0" dirty="0">
                <a:sym typeface="Wingdings"/>
              </a:rPr>
              <a:t> and NP-hard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921" y="2222691"/>
            <a:ext cx="2082588" cy="1561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8D81-7B57-364F-B283-2551AD9B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if we’re not convex?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Global optimization</a:t>
            </a:r>
            <a:r>
              <a:rPr lang="en-US" dirty="0"/>
              <a:t> problems deal with (un)constrained optimization of functions with many local optima: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 to optimality?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hard to find a good local optimum?</a:t>
            </a:r>
          </a:p>
          <a:p>
            <a:r>
              <a:rPr lang="en-US" dirty="0"/>
              <a:t>Every (non-trivial) discrete problem is non-convex: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(Try to draw a line between two points in the feasible space.)</a:t>
            </a:r>
          </a:p>
          <a:p>
            <a:r>
              <a:rPr lang="en-US" dirty="0">
                <a:solidFill>
                  <a:schemeClr val="tx2"/>
                </a:solidFill>
              </a:rPr>
              <a:t>Combinatorial optimization</a:t>
            </a:r>
            <a:r>
              <a:rPr lang="en-US" dirty="0"/>
              <a:t>: an optimization problem where at least some of the variables are discrete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Still called “linear” if constraints are linear functions of the discrete variables, “quadratic,”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is-IS" b="0" dirty="0"/>
              <a:t>…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BD52-4E24-8C40-922F-63FC2830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Modified LP From Earlier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3836255" y="1725406"/>
            <a:ext cx="4807324" cy="224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/>
          <a:lstStyle>
            <a:lvl1pPr marL="368300" indent="-3683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Optimal solution: x = 2.5, y = 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Solution value: 7.5 + 5 = 12.5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Partial paintings ...?</a:t>
            </a: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1546008" y="2581234"/>
            <a:ext cx="591110" cy="53368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49474"/>
            <a:ext cx="3611098" cy="23327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B177D-B021-A54A-A5C6-CBEE95FE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/>
      <p:bldP spid="51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(linear) program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0, integer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8356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 dirty="0">
                <a:latin typeface="Arial" charset="0"/>
              </a:rPr>
              <a:t>2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3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5976938" y="365732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8375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6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7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8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9" name="Oval 27"/>
          <p:cNvSpPr>
            <a:spLocks noChangeArrowheads="1"/>
          </p:cNvSpPr>
          <p:nvPr/>
        </p:nvSpPr>
        <p:spPr bwMode="auto">
          <a:xfrm>
            <a:off x="4127968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0" name="Oval 28"/>
          <p:cNvSpPr>
            <a:spLocks noChangeArrowheads="1"/>
          </p:cNvSpPr>
          <p:nvPr/>
        </p:nvSpPr>
        <p:spPr bwMode="auto">
          <a:xfrm>
            <a:off x="4127968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1" name="Oval 29"/>
          <p:cNvSpPr>
            <a:spLocks noChangeArrowheads="1"/>
          </p:cNvSpPr>
          <p:nvPr/>
        </p:nvSpPr>
        <p:spPr bwMode="auto">
          <a:xfrm>
            <a:off x="4127968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2" name="Oval 30"/>
          <p:cNvSpPr>
            <a:spLocks noChangeArrowheads="1"/>
          </p:cNvSpPr>
          <p:nvPr/>
        </p:nvSpPr>
        <p:spPr bwMode="auto">
          <a:xfrm>
            <a:off x="4127968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3" name="Oval 31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4" name="Oval 32"/>
          <p:cNvSpPr>
            <a:spLocks noChangeArrowheads="1"/>
          </p:cNvSpPr>
          <p:nvPr/>
        </p:nvSpPr>
        <p:spPr bwMode="auto">
          <a:xfrm>
            <a:off x="4646240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5" name="Oval 33"/>
          <p:cNvSpPr>
            <a:spLocks noChangeArrowheads="1"/>
          </p:cNvSpPr>
          <p:nvPr/>
        </p:nvSpPr>
        <p:spPr bwMode="auto">
          <a:xfrm>
            <a:off x="4646240" y="5409640"/>
            <a:ext cx="147077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6" name="Oval 34"/>
          <p:cNvSpPr>
            <a:spLocks noChangeArrowheads="1"/>
          </p:cNvSpPr>
          <p:nvPr/>
        </p:nvSpPr>
        <p:spPr bwMode="auto">
          <a:xfrm>
            <a:off x="4646240" y="6020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7" name="Oval 35"/>
          <p:cNvSpPr>
            <a:spLocks noChangeArrowheads="1"/>
          </p:cNvSpPr>
          <p:nvPr/>
        </p:nvSpPr>
        <p:spPr bwMode="auto">
          <a:xfrm>
            <a:off x="5163111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8" name="Oval 36"/>
          <p:cNvSpPr>
            <a:spLocks noChangeArrowheads="1"/>
          </p:cNvSpPr>
          <p:nvPr/>
        </p:nvSpPr>
        <p:spPr bwMode="auto">
          <a:xfrm>
            <a:off x="5163111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9" name="Text Box 37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228390" name="Line 38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A770-F54A-A34C-AD53-2AB540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nimBg="1"/>
      <p:bldP spid="228373" grpId="0" animBg="1"/>
      <p:bldP spid="228374" grpId="0"/>
      <p:bldP spid="228375" grpId="0" animBg="1"/>
      <p:bldP spid="228376" grpId="0" animBg="1"/>
      <p:bldP spid="228377" grpId="0" animBg="1"/>
      <p:bldP spid="228378" grpId="0" animBg="1"/>
      <p:bldP spid="228379" grpId="0" animBg="1"/>
      <p:bldP spid="228380" grpId="0" animBg="1"/>
      <p:bldP spid="228381" grpId="0" animBg="1"/>
      <p:bldP spid="228382" grpId="0" animBg="1"/>
      <p:bldP spid="228383" grpId="0" animBg="1"/>
      <p:bldP spid="228384" grpId="0" animBg="1"/>
      <p:bldP spid="228385" grpId="0" animBg="1"/>
      <p:bldP spid="228386" grpId="0" animBg="1"/>
      <p:bldP spid="228387" grpId="0" animBg="1"/>
      <p:bldP spid="228388" grpId="0" animBg="1"/>
      <p:bldP spid="228389" grpId="0"/>
      <p:bldP spid="22839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Mixed integer (linear) program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3x + 2y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9380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5681382" y="3534056"/>
            <a:ext cx="1861578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9399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0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1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2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3" name="Oval 27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4" name="Oval 28"/>
          <p:cNvSpPr>
            <a:spLocks noChangeArrowheads="1"/>
          </p:cNvSpPr>
          <p:nvPr/>
        </p:nvSpPr>
        <p:spPr bwMode="auto">
          <a:xfrm>
            <a:off x="5016034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5" name="Oval 29"/>
          <p:cNvSpPr>
            <a:spLocks noChangeArrowheads="1"/>
          </p:cNvSpPr>
          <p:nvPr/>
        </p:nvSpPr>
        <p:spPr bwMode="auto">
          <a:xfrm>
            <a:off x="5311589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6" name="Oval 30"/>
          <p:cNvSpPr>
            <a:spLocks noChangeArrowheads="1"/>
          </p:cNvSpPr>
          <p:nvPr/>
        </p:nvSpPr>
        <p:spPr bwMode="auto">
          <a:xfrm>
            <a:off x="560714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09" name="Line 33"/>
          <p:cNvSpPr>
            <a:spLocks noChangeShapeType="1"/>
          </p:cNvSpPr>
          <p:nvPr/>
        </p:nvSpPr>
        <p:spPr bwMode="auto">
          <a:xfrm>
            <a:off x="3758173" y="4419320"/>
            <a:ext cx="96230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0" name="Line 34"/>
          <p:cNvSpPr>
            <a:spLocks noChangeShapeType="1"/>
          </p:cNvSpPr>
          <p:nvPr/>
        </p:nvSpPr>
        <p:spPr bwMode="auto">
          <a:xfrm>
            <a:off x="3758173" y="4953000"/>
            <a:ext cx="133209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1" name="Line 35"/>
          <p:cNvSpPr>
            <a:spLocks noChangeShapeType="1"/>
          </p:cNvSpPr>
          <p:nvPr/>
        </p:nvSpPr>
        <p:spPr bwMode="auto">
          <a:xfrm>
            <a:off x="3758174" y="5486681"/>
            <a:ext cx="1627654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2" name="Line 36"/>
          <p:cNvSpPr>
            <a:spLocks noChangeShapeType="1"/>
          </p:cNvSpPr>
          <p:nvPr/>
        </p:nvSpPr>
        <p:spPr bwMode="auto">
          <a:xfrm>
            <a:off x="3758174" y="6096000"/>
            <a:ext cx="192320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3" name="Text Box 37"/>
          <p:cNvSpPr txBox="1">
            <a:spLocks noChangeArrowheads="1"/>
          </p:cNvSpPr>
          <p:nvPr/>
        </p:nvSpPr>
        <p:spPr bwMode="auto">
          <a:xfrm>
            <a:off x="7147953" y="464764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MIP solution: x=2.75, y=2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12.25)</a:t>
            </a:r>
          </a:p>
        </p:txBody>
      </p:sp>
      <p:sp>
        <p:nvSpPr>
          <p:cNvPr id="229414" name="Line 38"/>
          <p:cNvSpPr>
            <a:spLocks noChangeShapeType="1"/>
          </p:cNvSpPr>
          <p:nvPr/>
        </p:nvSpPr>
        <p:spPr bwMode="auto">
          <a:xfrm flipH="1" flipV="1">
            <a:off x="5163111" y="4953000"/>
            <a:ext cx="2071688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2" name="TextBox 4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FFD1A-0BA9-EE4D-9D5D-AE6529FC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  <p:bldP spid="229399" grpId="0" animBg="1"/>
      <p:bldP spid="229400" grpId="0" animBg="1"/>
      <p:bldP spid="229401" grpId="0" animBg="1"/>
      <p:bldP spid="229402" grpId="0" animBg="1"/>
      <p:bldP spid="229403" grpId="0" animBg="1"/>
      <p:bldP spid="229404" grpId="0" animBg="1"/>
      <p:bldP spid="229405" grpId="0" animBg="1"/>
      <p:bldP spid="229406" grpId="0" animBg="1"/>
      <p:bldP spid="229409" grpId="0" animBg="1"/>
      <p:bldP spid="229410" grpId="0" animBg="1"/>
      <p:bldP spid="229411" grpId="0" animBg="1"/>
      <p:bldP spid="229412" grpId="0" animBg="1"/>
      <p:bldP spid="229413" grpId="0"/>
      <p:bldP spid="2294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programs can be solved in </a:t>
            </a:r>
            <a:r>
              <a:rPr lang="en-US" dirty="0">
                <a:solidFill>
                  <a:schemeClr val="tx2"/>
                </a:solidFill>
              </a:rPr>
              <a:t>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we can represent a problem as a compact LP, we can solve that problem in 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 equilibrium computation</a:t>
            </a:r>
          </a:p>
          <a:p>
            <a:r>
              <a:rPr lang="en-US" dirty="0"/>
              <a:t>General (mixed) integer programs are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solve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General Nash equilibrium computation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Computation of (most) </a:t>
            </a:r>
            <a:r>
              <a:rPr lang="en-US" dirty="0" err="1"/>
              <a:t>Stackelberg</a:t>
            </a:r>
            <a:r>
              <a:rPr lang="en-US" dirty="0"/>
              <a:t>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general allocation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84677" y="4691825"/>
            <a:ext cx="3517998" cy="2103578"/>
            <a:chOff x="5184677" y="4691825"/>
            <a:chExt cx="3517998" cy="2103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677" y="4691825"/>
              <a:ext cx="3517998" cy="186528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63858" y="6487626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[Thanks Zico </a:t>
              </a:r>
              <a:r>
                <a:rPr lang="en-US" sz="1400" i="1" dirty="0" err="1"/>
                <a:t>Kolter</a:t>
              </a:r>
              <a:r>
                <a:rPr lang="en-US" sz="1400" i="1" dirty="0"/>
                <a:t>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F440-C4DB-0744-A292-BA05E072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Relaxation, B&amp;B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Given an IP, the </a:t>
            </a:r>
            <a:r>
              <a:rPr lang="en-US" dirty="0">
                <a:solidFill>
                  <a:schemeClr val="tx2"/>
                </a:solidFill>
              </a:rPr>
              <a:t>LP relaxation </a:t>
            </a:r>
            <a:r>
              <a:rPr lang="en-US" dirty="0"/>
              <a:t>of that IP is the same program with any integrality constraints removed.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a maximization problem, LP OPT </a:t>
            </a:r>
            <a:r>
              <a:rPr lang="en-US" b="0" u="sng" dirty="0"/>
              <a:t>&gt;</a:t>
            </a:r>
            <a:r>
              <a:rPr lang="en-US" b="0" dirty="0"/>
              <a:t> IP OPT.  Why?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So, we can use this as a </a:t>
            </a:r>
            <a:r>
              <a:rPr lang="en-US" b="0" dirty="0">
                <a:solidFill>
                  <a:schemeClr val="tx2"/>
                </a:solidFill>
              </a:rPr>
              <a:t>PTIME upper bound</a:t>
            </a:r>
            <a:r>
              <a:rPr lang="en-US" b="0" dirty="0"/>
              <a:t> during search</a:t>
            </a:r>
          </a:p>
          <a:p>
            <a:r>
              <a:rPr lang="en-US" dirty="0">
                <a:solidFill>
                  <a:schemeClr val="tx2"/>
                </a:solidFill>
              </a:rPr>
              <a:t>Branch and bound</a:t>
            </a:r>
            <a:r>
              <a:rPr lang="en-US" dirty="0"/>
              <a:t> (for maximization of binary IPs):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no variable assignments at the root of a tree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Split the search space in two by branching on a variable.  First, set it to 0, see how that affects the objective: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upper bound (LPR) of branch is worse than incumbent best solution, prune this branch and backtrack (aka set </a:t>
            </a:r>
            <a:r>
              <a:rPr lang="en-US" dirty="0" err="1"/>
              <a:t>var</a:t>
            </a:r>
            <a:r>
              <a:rPr lang="en-US" dirty="0"/>
              <a:t> to 1)</a:t>
            </a:r>
          </a:p>
          <a:p>
            <a:pPr marL="800100" lvl="1" indent="-342900"/>
            <a:r>
              <a:rPr lang="en-US" dirty="0"/>
              <a:t>Otherwise, possibly continue branching until all variables are set, or until all subtrees are pruned, or until LP = IP</a:t>
            </a:r>
          </a:p>
          <a:p>
            <a:r>
              <a:rPr lang="en-US" dirty="0"/>
              <a:t>Tighter LP relaxations </a:t>
            </a:r>
            <a:r>
              <a:rPr lang="en-US" dirty="0">
                <a:sym typeface="Wingdings"/>
              </a:rPr>
              <a:t> aggressive pruning  smaller trees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C3E3D-24DD-B74D-998A-3A24DD92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“Trimming down” the LP polytope – while maintaining all feasible IP points – results in tighter bounds: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Extra linear constraints, called </a:t>
            </a:r>
            <a:r>
              <a:rPr lang="en-US" b="0" dirty="0">
                <a:solidFill>
                  <a:schemeClr val="tx2"/>
                </a:solidFill>
              </a:rPr>
              <a:t>cuts</a:t>
            </a:r>
            <a:r>
              <a:rPr lang="en-US" b="0" dirty="0"/>
              <a:t>, are valid to add if they remove no integral points</a:t>
            </a:r>
          </a:p>
          <a:p>
            <a:endParaRPr lang="en-US" dirty="0"/>
          </a:p>
          <a:p>
            <a:r>
              <a:rPr lang="en-US" dirty="0"/>
              <a:t>Lots of cuts!  Which should we add?</a:t>
            </a:r>
            <a:endParaRPr lang="en-US" b="0" dirty="0"/>
          </a:p>
          <a:p>
            <a:r>
              <a:rPr lang="en-US" dirty="0"/>
              <a:t>Can cuts be computed quickly?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families of cuts can be generated quickly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Often just generate and test </a:t>
            </a:r>
            <a:r>
              <a:rPr lang="en-US" b="0" dirty="0" err="1"/>
              <a:t>separability</a:t>
            </a:r>
            <a:r>
              <a:rPr lang="en-US" dirty="0"/>
              <a:t>  </a:t>
            </a:r>
          </a:p>
          <a:p>
            <a:r>
              <a:rPr lang="en-US" dirty="0"/>
              <a:t>Sparse coefficients?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B269-1DF3-D74D-BF57-8C706020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just an </a:t>
            </a:r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.</a:t>
            </a:r>
          </a:p>
          <a:p>
            <a:r>
              <a:rPr lang="en-US" dirty="0"/>
              <a:t>Blame this guy: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George </a:t>
            </a:r>
            <a:r>
              <a:rPr lang="en-US" dirty="0" err="1"/>
              <a:t>Dantzig</a:t>
            </a:r>
            <a:r>
              <a:rPr lang="en-US" dirty="0"/>
              <a:t> (Maryland alumnus!)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Focused on solving US military logistic</a:t>
            </a:r>
            <a:br>
              <a:rPr lang="en-US" dirty="0"/>
            </a:br>
            <a:r>
              <a:rPr lang="en-US" dirty="0"/>
              <a:t>scheduling problems aka </a:t>
            </a:r>
            <a:r>
              <a:rPr lang="en-US" dirty="0">
                <a:solidFill>
                  <a:schemeClr val="tx2"/>
                </a:solidFill>
              </a:rPr>
              <a:t>programs</a:t>
            </a:r>
          </a:p>
          <a:p>
            <a:r>
              <a:rPr lang="en-US" dirty="0"/>
              <a:t>Solving (un)constrained optimization problems is much older: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Newton (e.g., Newton’s method for roots)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Gauss (e.g., Gauss-Newton’s non-linear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Lagrange (e.g., Lagrange multipliers)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“Programming?”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29" y="1454940"/>
            <a:ext cx="1620671" cy="20708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C1E4-BD1B-4C41-953F-A23DDE1A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noFill/>
            </p:spPr>
            <p:txBody>
              <a:bodyPr wrap="squar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={</m:t>
                      </m:r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𝐴𝑥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blipFill rotWithShape="1"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2885436" y="2127746"/>
            <a:ext cx="3614057" cy="2987977"/>
            <a:chOff x="2885436" y="2127746"/>
            <a:chExt cx="3614057" cy="2987977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907206" y="2127746"/>
              <a:ext cx="2886754" cy="67647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73166" y="3862485"/>
              <a:ext cx="926326" cy="125323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93962" y="2133193"/>
              <a:ext cx="705531" cy="1729293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907206" y="2783286"/>
              <a:ext cx="852766" cy="182589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763056" y="4585856"/>
              <a:ext cx="1810111" cy="52986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3832453" y="3090694"/>
            <a:ext cx="1454083" cy="1357854"/>
            <a:chOff x="3832453" y="3090694"/>
            <a:chExt cx="1454083" cy="1357854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882258" y="3090694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US" sz="2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 flipV="1">
              <a:off x="3901649" y="4403367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6" idx="4"/>
              <a:endCxn id="30" idx="0"/>
            </p:cNvCxnSpPr>
            <p:nvPr/>
          </p:nvCxnSpPr>
          <p:spPr>
            <a:xfrm>
              <a:off x="3832453" y="3178994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79413" y="3187145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2005733" y="2008910"/>
            <a:ext cx="1045029" cy="752763"/>
            <a:chOff x="2005733" y="2008910"/>
            <a:chExt cx="1045029" cy="752763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005733" y="2133192"/>
              <a:ext cx="1045029" cy="62848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/>
          <p:cNvCxnSpPr/>
          <p:nvPr/>
        </p:nvCxnSpPr>
        <p:spPr>
          <a:xfrm>
            <a:off x="4033156" y="2304472"/>
            <a:ext cx="3511451" cy="554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52851" y="2183165"/>
            <a:ext cx="3562349" cy="8295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5-Point Star 47"/>
          <p:cNvSpPr/>
          <p:nvPr/>
        </p:nvSpPr>
        <p:spPr>
          <a:xfrm>
            <a:off x="5728648" y="2072329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914400" y="1676400"/>
            <a:ext cx="7331888" cy="3985447"/>
            <a:chOff x="914400" y="1676400"/>
            <a:chExt cx="7331888" cy="3985447"/>
          </a:xfrm>
        </p:grpSpPr>
        <p:sp>
          <p:nvSpPr>
            <p:cNvPr id="17" name="Oval 16"/>
            <p:cNvSpPr/>
            <p:nvPr/>
          </p:nvSpPr>
          <p:spPr>
            <a:xfrm>
              <a:off x="5203372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14400" y="167640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3561" y="1682704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14400" y="30064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561" y="30127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52851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03372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52851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628679" y="1702331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28679" y="30323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21522" y="43139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70685" y="43202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759972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10494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35803" y="43398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1522" y="54563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370685" y="54626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759972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210494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35803" y="54822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79962" y="1715655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79962" y="3045691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087085" y="43531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087085" y="54955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00B050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conv</m:t>
                      </m:r>
                      <m:r>
                        <m:rPr>
                          <m:nor/>
                        </m:rPr>
                        <a:rPr lang="en-US" sz="2200" b="0" i="0" dirty="0" smtClean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hull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blipFill rotWithShape="1">
                <a:blip r:embed="rId11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3919176" y="2127746"/>
            <a:ext cx="2868707" cy="198705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5-Point Star 68"/>
          <p:cNvSpPr/>
          <p:nvPr/>
        </p:nvSpPr>
        <p:spPr>
          <a:xfrm>
            <a:off x="4343400" y="24037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2005733" y="2403764"/>
            <a:ext cx="5766667" cy="12538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5-Point Star 74"/>
          <p:cNvSpPr/>
          <p:nvPr/>
        </p:nvSpPr>
        <p:spPr>
          <a:xfrm>
            <a:off x="5822023" y="2286000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4593771" y="23275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blipFill rotWithShape="1"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5-Point Star 58"/>
          <p:cNvSpPr/>
          <p:nvPr/>
        </p:nvSpPr>
        <p:spPr>
          <a:xfrm>
            <a:off x="5131130" y="2895600"/>
            <a:ext cx="279070" cy="313799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2005733" y="2466543"/>
            <a:ext cx="5309467" cy="6547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5-Point Star 91"/>
          <p:cNvSpPr/>
          <p:nvPr/>
        </p:nvSpPr>
        <p:spPr>
          <a:xfrm>
            <a:off x="4876800" y="2763982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D8032-BA64-324E-A264-F3AC739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5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70"/>
    </mc:Choice>
    <mc:Fallback xmlns="">
      <p:transition spd="slow" advTm="5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1" grpId="0"/>
      <p:bldP spid="90" grpId="0"/>
      <p:bldP spid="69" grpId="0" animBg="1"/>
      <p:bldP spid="75" grpId="0" animBg="1"/>
      <p:bldP spid="81" grpId="0" animBg="1"/>
      <p:bldP spid="82" grpId="0"/>
      <p:bldP spid="84" grpId="0"/>
      <p:bldP spid="58" grpId="0"/>
      <p:bldP spid="59" grpId="0" animBg="1"/>
      <p:bldP spid="92" grpId="0" animBg="1"/>
      <p:bldP spid="9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98677" cy="1371600"/>
          </a:xfrm>
        </p:spPr>
        <p:txBody>
          <a:bodyPr/>
          <a:lstStyle/>
          <a:p>
            <a:r>
              <a:rPr lang="en-US" dirty="0"/>
              <a:t>Cutting Plane Method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/>
          </a:bodyPr>
          <a:lstStyle/>
          <a:p>
            <a:r>
              <a:rPr lang="en-US" dirty="0"/>
              <a:t>Starting LP. Start with the LP relaxation of the given IP to obtain basic optimal solution x</a:t>
            </a:r>
          </a:p>
          <a:p>
            <a:r>
              <a:rPr lang="en-US" dirty="0"/>
              <a:t>Repeat until x is integral: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Add Cuts.</a:t>
            </a:r>
            <a:r>
              <a:rPr lang="en-US" b="0" dirty="0"/>
              <a:t> Find a linear inequality that is valid for the convex hull of integer solutions but violated by </a:t>
            </a:r>
            <a:r>
              <a:rPr lang="en-US" dirty="0"/>
              <a:t>x</a:t>
            </a:r>
            <a:r>
              <a:rPr lang="en-US" b="0" dirty="0"/>
              <a:t> and add it to the LP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Re-solve LP.</a:t>
            </a:r>
            <a:r>
              <a:rPr lang="en-US" b="0" dirty="0"/>
              <a:t> Obtain basic optimal solution </a:t>
            </a:r>
            <a:r>
              <a:rPr lang="en-US" dirty="0"/>
              <a:t>x</a:t>
            </a:r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Can integrate into branch and bound (“branch and cut”) – cuts will tighten the LP relaxation at the root or in the tree.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D5C67-72C6-0446-B3F9-1F64F9E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2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0"/>
    </mc:Choice>
    <mc:Fallback xmlns="">
      <p:transition spd="slow" advTm="25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Practical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310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{CPLEX, </a:t>
            </a:r>
            <a:r>
              <a:rPr lang="en-US" dirty="0" err="1"/>
              <a:t>Gurobi</a:t>
            </a:r>
            <a:r>
              <a:rPr lang="en-US" dirty="0"/>
              <a:t>, SCIP, COIN-OR}: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Variety of problems: LPs, MIPs, QPs, QCPs, CSPs,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CPLEX and </a:t>
            </a:r>
            <a:r>
              <a:rPr lang="en-US" b="0" dirty="0" err="1"/>
              <a:t>Gurobi</a:t>
            </a:r>
            <a:r>
              <a:rPr lang="en-US" b="0" dirty="0"/>
              <a:t> are for-profit, but will give </a:t>
            </a:r>
            <a:r>
              <a:rPr lang="en-US" b="0" dirty="0">
                <a:solidFill>
                  <a:schemeClr val="tx2"/>
                </a:solidFill>
              </a:rPr>
              <a:t>free, complete copies </a:t>
            </a:r>
            <a:r>
              <a:rPr lang="en-US" b="0" dirty="0"/>
              <a:t>for academic use (look up “Academic Initiative”)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SCIP is free for non-commercial use, COIN-OR project is free-free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Bindings for most of the languages you’d use</a:t>
            </a:r>
          </a:p>
          <a:p>
            <a:r>
              <a:rPr lang="en-US" dirty="0" err="1"/>
              <a:t>cvxopt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Fairly general convex optimization problem solver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reasonable bindings (e.g., http://</a:t>
            </a:r>
            <a:r>
              <a:rPr lang="en-US" b="0" dirty="0" err="1"/>
              <a:t>www.cvxpy.org</a:t>
            </a:r>
            <a:r>
              <a:rPr lang="en-US" b="0" dirty="0"/>
              <a:t>/)</a:t>
            </a:r>
          </a:p>
          <a:p>
            <a:r>
              <a:rPr lang="en-US" dirty="0"/>
              <a:t>{</a:t>
            </a:r>
            <a:r>
              <a:rPr lang="en-US" dirty="0" err="1"/>
              <a:t>Matlab</a:t>
            </a:r>
            <a:r>
              <a:rPr lang="en-US" dirty="0"/>
              <a:t>, Mathematica, Octave}: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 in LP solvers, toolkits for pretty much everything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 can hook into a specialized toolkit from here (CPLEX, </a:t>
            </a:r>
            <a:r>
              <a:rPr lang="en-US" b="0" dirty="0" err="1"/>
              <a:t>cvxopt</a:t>
            </a:r>
            <a:r>
              <a:rPr lang="en-US" b="0" dirty="0"/>
              <a:t>), do it</a:t>
            </a:r>
          </a:p>
          <a:p>
            <a:r>
              <a:rPr lang="en-US" dirty="0" err="1"/>
              <a:t>Bonmin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your problem looks truly crazy – very nonlinear, but with some differentiability – look at global solvers like </a:t>
            </a:r>
            <a:r>
              <a:rPr lang="en-US" b="0" dirty="0" err="1"/>
              <a:t>Bonmin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044E-C1B9-D344-B815-2FC66594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Model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General math program:</a:t>
            </a:r>
            <a:br>
              <a:rPr lang="en-US" altLang="ko-KR" dirty="0"/>
            </a:b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b="0" i="1" dirty="0"/>
              <a:t>f</a:t>
            </a:r>
            <a:r>
              <a:rPr lang="en-US" altLang="ko-KR" b="0" dirty="0"/>
              <a:t>(</a:t>
            </a:r>
            <a:r>
              <a:rPr lang="en-US" altLang="ko-KR" i="1" dirty="0"/>
              <a:t>x</a:t>
            </a:r>
            <a:r>
              <a:rPr lang="en-US" altLang="ko-KR" b="0" dirty="0"/>
              <a:t>)</a:t>
            </a:r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 err="1"/>
              <a:t>g</a:t>
            </a:r>
            <a:r>
              <a:rPr lang="en-US" altLang="ko-KR" b="0" i="1" baseline="-25000" dirty="0" err="1"/>
              <a:t>i</a:t>
            </a:r>
            <a:r>
              <a:rPr lang="en-US" altLang="ko-KR" b="0" dirty="0"/>
              <a:t>(</a:t>
            </a:r>
            <a:r>
              <a:rPr lang="en-US" altLang="ko-KR" dirty="0"/>
              <a:t>x</a:t>
            </a:r>
            <a:r>
              <a:rPr lang="en-US" altLang="ko-KR" b="0" dirty="0"/>
              <a:t>) </a:t>
            </a:r>
            <a:r>
              <a:rPr lang="en-US" altLang="ko-KR" b="0" dirty="0">
                <a:sym typeface="Symbol" charset="2"/>
              </a:rPr>
              <a:t> 0,     </a:t>
            </a:r>
            <a:r>
              <a:rPr lang="en-US" altLang="ko-KR" b="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 = 1, ..., </a:t>
            </a:r>
            <a:r>
              <a:rPr lang="en-US" altLang="ko-KR" b="0" i="1" dirty="0">
                <a:sym typeface="Symbol" charset="2"/>
              </a:rPr>
              <a:t>m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(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) = 0,    j = 1, ..., </a:t>
            </a:r>
            <a:r>
              <a:rPr lang="en-US" altLang="ko-KR" b="0" i="1" dirty="0">
                <a:sym typeface="Symbol" charset="2"/>
              </a:rPr>
              <a:t>k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 </a:t>
            </a:r>
            <a:r>
              <a:rPr lang="en-US" altLang="ko-KR" b="0" i="1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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baseline="30000" dirty="0">
                <a:sym typeface="Symbol" charset="2"/>
              </a:rPr>
              <a:t>n</a:t>
            </a:r>
            <a:endParaRPr lang="en-US" altLang="ko-KR" b="0" dirty="0">
              <a:sym typeface="Symbol" charset="2"/>
            </a:endParaRP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>
                <a:sym typeface="Symbol" charset="2"/>
              </a:rPr>
              <a:t>f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g</a:t>
            </a:r>
            <a:r>
              <a:rPr lang="en-US" altLang="ko-KR" b="0" i="1" baseline="-2500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 :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i="1" baseline="30000" dirty="0">
                <a:sym typeface="Symbol" charset="2"/>
              </a:rPr>
              <a:t>n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ko-KR" b="0" dirty="0">
                <a:sym typeface="Wingdings"/>
              </a:rPr>
              <a:t>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dirty="0">
                <a:sym typeface="Symbol" charset="2"/>
              </a:rPr>
              <a:t> </a:t>
            </a:r>
          </a:p>
          <a:p>
            <a:endParaRPr lang="en-US" altLang="ko-KR" dirty="0">
              <a:sym typeface="Symbol" charset="2"/>
            </a:endParaRPr>
          </a:p>
          <a:p>
            <a:r>
              <a:rPr lang="en-US" altLang="ko-KR" dirty="0">
                <a:sym typeface="Symbol" charset="2"/>
              </a:rPr>
              <a:t>Linear programming: all of </a:t>
            </a:r>
            <a:r>
              <a:rPr lang="en-US" altLang="ko-KR" i="1" dirty="0">
                <a:sym typeface="Symbol" charset="2"/>
              </a:rPr>
              <a:t>f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g</a:t>
            </a:r>
            <a:r>
              <a:rPr lang="en-US" altLang="ko-KR" i="1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h</a:t>
            </a:r>
            <a:r>
              <a:rPr lang="en-US" altLang="ko-KR" i="1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are linear (affine) functions</a:t>
            </a:r>
          </a:p>
          <a:p>
            <a:r>
              <a:rPr lang="en-US" altLang="ko-KR" dirty="0">
                <a:sym typeface="Symbol" charset="2"/>
              </a:rPr>
              <a:t>Nonlinear programming: at least part of f, </a:t>
            </a:r>
            <a:r>
              <a:rPr lang="en-US" altLang="ko-KR" dirty="0" err="1">
                <a:sym typeface="Symbol" charset="2"/>
              </a:rPr>
              <a:t>g</a:t>
            </a:r>
            <a:r>
              <a:rPr lang="en-US" altLang="ko-KR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dirty="0" err="1">
                <a:sym typeface="Symbol" charset="2"/>
              </a:rPr>
              <a:t>h</a:t>
            </a:r>
            <a:r>
              <a:rPr lang="en-US" altLang="ko-KR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is nonlinear</a:t>
            </a:r>
          </a:p>
          <a:p>
            <a:r>
              <a:rPr lang="en-US" altLang="ko-KR" dirty="0">
                <a:sym typeface="Symbol" charset="2"/>
              </a:rPr>
              <a:t>Integer programming: Feasible region constrained to integers</a:t>
            </a:r>
          </a:p>
          <a:p>
            <a:r>
              <a:rPr lang="en-US" dirty="0"/>
              <a:t>Convex, quadratic,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AE4F-7BEB-A14D-A463-9463014D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“A function is convex if the line segment between any two points on its graph lies above it.”</a:t>
            </a:r>
          </a:p>
          <a:p>
            <a:r>
              <a:rPr lang="en-US" sz="2200" dirty="0"/>
              <a:t>Formally, given function </a:t>
            </a:r>
            <a:r>
              <a:rPr lang="en-US" sz="2200" i="1" dirty="0"/>
              <a:t>f</a:t>
            </a:r>
            <a:r>
              <a:rPr lang="en-US" sz="2200" dirty="0"/>
              <a:t> and two points x, y:</a:t>
            </a:r>
          </a:p>
          <a:p>
            <a:endParaRPr lang="en-US" sz="2200" dirty="0"/>
          </a:p>
          <a:p>
            <a:r>
              <a:rPr lang="en-US" sz="2200" dirty="0"/>
              <a:t>Convex or non-convex?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3796756"/>
            <a:ext cx="8763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176486"/>
            <a:ext cx="736600" cy="254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353776"/>
            <a:ext cx="3556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543516"/>
            <a:ext cx="1663700" cy="292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948646"/>
            <a:ext cx="22987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733508"/>
            <a:ext cx="1079500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458" y="3675369"/>
            <a:ext cx="4270802" cy="27048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D700-6B5C-3A4D-8405-04DAF4F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“A set is convex if, for every pair of points within the set, every point on the straight line segment that joins them is in the set.”</a:t>
            </a:r>
          </a:p>
          <a:p>
            <a:r>
              <a:rPr lang="en-US" sz="2200" dirty="0"/>
              <a:t>Formally, give a set </a:t>
            </a:r>
            <a:r>
              <a:rPr lang="en-US" sz="2200" i="1" dirty="0"/>
              <a:t>S</a:t>
            </a:r>
            <a:r>
              <a:rPr lang="en-US" sz="2200" dirty="0"/>
              <a:t> and two points x, y in S:</a:t>
            </a:r>
          </a:p>
          <a:p>
            <a:endParaRPr lang="en-US" sz="2200" dirty="0"/>
          </a:p>
          <a:p>
            <a:r>
              <a:rPr lang="en-US" sz="2200" dirty="0"/>
              <a:t>Convex or non-convex sets?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 	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336" y="3461765"/>
            <a:ext cx="41656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292576"/>
            <a:ext cx="1485900" cy="292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739075"/>
            <a:ext cx="2019300" cy="292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386880"/>
            <a:ext cx="16129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833378"/>
            <a:ext cx="3683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49" y="4400088"/>
            <a:ext cx="4518329" cy="21147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744-BE25-F143-B9B1-D2320CED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optimization (minimization) problem with a convex objective function and a convex feasible region is solved via convex programming.</a:t>
            </a:r>
          </a:p>
          <a:p>
            <a:r>
              <a:rPr lang="en-US" dirty="0"/>
              <a:t>Lets us use tools from </a:t>
            </a:r>
            <a:r>
              <a:rPr lang="en-US" dirty="0">
                <a:solidFill>
                  <a:schemeClr val="tx2"/>
                </a:solidFill>
              </a:rPr>
              <a:t>convex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Local minima are global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set of global </a:t>
            </a:r>
            <a:r>
              <a:rPr lang="en-US" dirty="0" err="1"/>
              <a:t>mimina</a:t>
            </a:r>
            <a:r>
              <a:rPr lang="en-US" dirty="0"/>
              <a:t> is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is a unique global minimum if </a:t>
            </a:r>
            <a:r>
              <a:rPr lang="en-US" dirty="0">
                <a:solidFill>
                  <a:schemeClr val="tx2"/>
                </a:solidFill>
              </a:rPr>
              <a:t>strictly</a:t>
            </a:r>
            <a:r>
              <a:rPr lang="en-US" dirty="0"/>
              <a:t> convex</a:t>
            </a:r>
          </a:p>
          <a:p>
            <a:r>
              <a:rPr lang="en-US" dirty="0"/>
              <a:t>Lets us make statements like </a:t>
            </a:r>
            <a:r>
              <a:rPr lang="en-US" dirty="0">
                <a:solidFill>
                  <a:schemeClr val="tx2"/>
                </a:solidFill>
              </a:rPr>
              <a:t>gradient descent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converges to a global minimum</a:t>
            </a:r>
            <a:r>
              <a:rPr lang="en-US" dirty="0"/>
              <a:t> (under some</a:t>
            </a:r>
            <a:br>
              <a:rPr lang="en-US" dirty="0"/>
            </a:br>
            <a:r>
              <a:rPr lang="en-US" dirty="0"/>
              <a:t>assumptions </a:t>
            </a:r>
            <a:r>
              <a:rPr lang="en-US" dirty="0" err="1"/>
              <a:t>w.r.t</a:t>
            </a:r>
            <a:r>
              <a:rPr lang="en-US" dirty="0"/>
              <a:t> local Lipschitz and step size)</a:t>
            </a:r>
          </a:p>
          <a:p>
            <a:r>
              <a:rPr lang="en-US" dirty="0"/>
              <a:t>But let’s start even simpler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74" y="4621510"/>
            <a:ext cx="2122463" cy="20752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56B14-C38E-D149-87D6-EDA04BC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There are 3 main parts that forms an optimization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Decision variables </a:t>
            </a:r>
            <a:r>
              <a:rPr lang="en-US" b="0" dirty="0"/>
              <a:t>represent the decision that can be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Objective function</a:t>
            </a:r>
            <a:r>
              <a:rPr lang="en-US" b="0" dirty="0"/>
              <a:t>: Each optimization problem is trying to optimize (maximize/minimize) some goal such as costs, profits,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b="0" dirty="0"/>
              <a:t>: Set of real restricting parameters that are imposed in real life or by the structure of the problem. Example for constraints can be: </a:t>
            </a:r>
          </a:p>
          <a:p>
            <a:pPr marL="742950" lvl="1" indent="-285750"/>
            <a:r>
              <a:rPr lang="en-US" sz="1800" dirty="0"/>
              <a:t>Limited budget for a project</a:t>
            </a:r>
          </a:p>
          <a:p>
            <a:pPr marL="742950" lvl="1" indent="-285750"/>
            <a:r>
              <a:rPr lang="en-US" sz="1800" dirty="0"/>
              <a:t>Limited manpower or resources</a:t>
            </a:r>
          </a:p>
          <a:p>
            <a:pPr marL="742950" lvl="1" indent="-285750"/>
            <a:r>
              <a:rPr lang="en-US" sz="1800" dirty="0"/>
              <a:t>Being limited to choose only one option out of many options (Assignment)</a:t>
            </a:r>
          </a:p>
          <a:p>
            <a:pPr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0B2-14DE-3444-8BB1-13732DFA4D0D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</p:spTree>
    <p:extLst>
      <p:ext uri="{BB962C8B-B14F-4D97-AF65-F5344CB8AC3E}">
        <p14:creationId xmlns:p14="http://schemas.microsoft.com/office/powerpoint/2010/main" val="4175590690"/>
      </p:ext>
    </p:extLst>
  </p:cSld>
  <p:clrMapOvr>
    <a:masterClrMapping/>
  </p:clrMapOvr>
  <p:transition advTm="37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An “LP” is an optimization problem with a linear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Symbol" charset="2"/>
              </a:rPr>
              <a:t>A line drawn between any two points </a:t>
            </a:r>
            <a:r>
              <a:rPr lang="en-US" i="1" dirty="0">
                <a:sym typeface="Symbol" charset="2"/>
              </a:rPr>
              <a:t>x</a:t>
            </a:r>
            <a:r>
              <a:rPr lang="en-US" dirty="0">
                <a:sym typeface="Symbol" charset="2"/>
              </a:rPr>
              <a:t>, </a:t>
            </a:r>
            <a:r>
              <a:rPr lang="en-US" i="1" dirty="0">
                <a:sym typeface="Symbol" charset="2"/>
              </a:rPr>
              <a:t>y</a:t>
            </a:r>
            <a:r>
              <a:rPr lang="en-US" dirty="0">
                <a:sym typeface="Symbol" charset="2"/>
              </a:rPr>
              <a:t> on a line is on the line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clearly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Feasible region aka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polytope</a:t>
            </a:r>
            <a:r>
              <a:rPr lang="en-US" dirty="0">
                <a:sym typeface="Wingdings"/>
              </a:rPr>
              <a:t> also convex</a:t>
            </a:r>
          </a:p>
          <a:p>
            <a:r>
              <a:rPr lang="en-US" altLang="ko-KR" dirty="0"/>
              <a:t>General LP: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dirty="0" err="1"/>
              <a:t>c</a:t>
            </a:r>
            <a:r>
              <a:rPr lang="en-US" altLang="ko-KR" b="0" i="1" baseline="30000" dirty="0" err="1"/>
              <a:t>T</a:t>
            </a:r>
            <a:r>
              <a:rPr lang="en-US" altLang="ko-KR" dirty="0" err="1"/>
              <a:t>x</a:t>
            </a:r>
            <a:endParaRPr lang="en-US" altLang="ko-KR" dirty="0"/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/>
              <a:t>A</a:t>
            </a:r>
            <a:r>
              <a:rPr lang="en-US" altLang="ko-KR" dirty="0"/>
              <a:t>x</a:t>
            </a:r>
            <a:r>
              <a:rPr lang="en-US" altLang="ko-KR" b="0" dirty="0"/>
              <a:t> </a:t>
            </a:r>
            <a:r>
              <a:rPr lang="en-US" altLang="ko-KR" b="0" dirty="0">
                <a:sym typeface="Symbol" charset="2"/>
              </a:rPr>
              <a:t> </a:t>
            </a:r>
            <a:r>
              <a:rPr lang="en-US" altLang="ko-KR" dirty="0">
                <a:sym typeface="Symbol" charset="2"/>
              </a:rPr>
              <a:t>b</a:t>
            </a:r>
          </a:p>
          <a:p>
            <a:r>
              <a:rPr lang="en-US" altLang="ko-KR" b="0" i="1" dirty="0">
                <a:sym typeface="Symbol" charset="2"/>
              </a:rPr>
              <a:t>			</a:t>
            </a:r>
            <a:r>
              <a:rPr lang="cs-CZ" dirty="0" err="1"/>
              <a:t>x</a:t>
            </a:r>
            <a:r>
              <a:rPr lang="cs-CZ" b="0" dirty="0"/>
              <a:t> ≥ 0</a:t>
            </a:r>
            <a:endParaRPr lang="en-US" b="0" i="1" dirty="0">
              <a:sym typeface="Symbol" charset="2"/>
            </a:endParaRPr>
          </a:p>
          <a:p>
            <a:r>
              <a:rPr lang="en-US" dirty="0"/>
              <a:t>Where c, </a:t>
            </a:r>
            <a:r>
              <a:rPr lang="en-US" i="1" dirty="0"/>
              <a:t>A</a:t>
            </a:r>
            <a:r>
              <a:rPr lang="en-US" dirty="0"/>
              <a:t>, b are known, and we are solving for 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3024862"/>
            <a:ext cx="2623820" cy="2552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0741-3D6F-CE44-936A-8C3D4420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6.2|1.5|1.4|10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4|0.7|3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9653</TotalTime>
  <Words>3130</Words>
  <Application>Microsoft Macintosh PowerPoint</Application>
  <PresentationFormat>On-screen Show (4:3)</PresentationFormat>
  <Paragraphs>455</Paragraphs>
  <Slides>32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굴림</vt:lpstr>
      <vt:lpstr>Arial</vt:lpstr>
      <vt:lpstr>Arial Black</vt:lpstr>
      <vt:lpstr>Calibri</vt:lpstr>
      <vt:lpstr>Cambria Math</vt:lpstr>
      <vt:lpstr>Times New Roman</vt:lpstr>
      <vt:lpstr>Essential</vt:lpstr>
      <vt:lpstr>Applied Mechanism Design For Social Good</vt:lpstr>
      <vt:lpstr>What’s used in Market Design &amp; Resource Allocation?</vt:lpstr>
      <vt:lpstr>“Programming?”</vt:lpstr>
      <vt:lpstr>General Model</vt:lpstr>
      <vt:lpstr>Convex Functions</vt:lpstr>
      <vt:lpstr>Convex Sets</vt:lpstr>
      <vt:lpstr>So what?</vt:lpstr>
      <vt:lpstr>Linear Programs!</vt:lpstr>
      <vt:lpstr>Linear Programs</vt:lpstr>
      <vt:lpstr>Feasible Region</vt:lpstr>
      <vt:lpstr>LP: Example</vt:lpstr>
      <vt:lpstr>Solving the linear program graphically</vt:lpstr>
      <vt:lpstr>LP Example: Solving for 2-P Zero-Sum Nash</vt:lpstr>
      <vt:lpstr>LP Example: Solving for 2-P Zero-Sum Nash</vt:lpstr>
      <vt:lpstr>LP Example: Solving for 2-P Zero-Sum Nash</vt:lpstr>
      <vt:lpstr>Example: Chicken</vt:lpstr>
      <vt:lpstr>Chicken</vt:lpstr>
      <vt:lpstr>Criticisms of Nash equilibrium</vt:lpstr>
      <vt:lpstr>Correlated equilibrium</vt:lpstr>
      <vt:lpstr>C.E. for Chicken</vt:lpstr>
      <vt:lpstr>LP Example: Correlated Equilibria For N Players</vt:lpstr>
      <vt:lpstr>Quadratic Programming</vt:lpstr>
      <vt:lpstr>So, What if we’re not convex?</vt:lpstr>
      <vt:lpstr>Modified LP From Earlier …</vt:lpstr>
      <vt:lpstr>Integer (linear) program</vt:lpstr>
      <vt:lpstr>Mixed integer (linear) program</vt:lpstr>
      <vt:lpstr>Complexity</vt:lpstr>
      <vt:lpstr>LP Relaxation, B&amp;B</vt:lpstr>
      <vt:lpstr>Cutting Planes</vt:lpstr>
      <vt:lpstr>Cutting Plane Method</vt:lpstr>
      <vt:lpstr>Cutting Plane Method</vt:lpstr>
      <vt:lpstr>Practical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1302</cp:revision>
  <cp:lastPrinted>2016-09-08T16:17:56Z</cp:lastPrinted>
  <dcterms:created xsi:type="dcterms:W3CDTF">2013-03-05T15:39:19Z</dcterms:created>
  <dcterms:modified xsi:type="dcterms:W3CDTF">2020-02-19T22:33:24Z</dcterms:modified>
</cp:coreProperties>
</file>